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8" r:id="rId3"/>
    <p:sldId id="257" r:id="rId4"/>
    <p:sldId id="265" r:id="rId5"/>
    <p:sldId id="259" r:id="rId6"/>
    <p:sldId id="261" r:id="rId7"/>
    <p:sldId id="266" r:id="rId8"/>
    <p:sldId id="267"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84439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34459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A090A9-46AF-492C-B950-59953D9BC2CE}"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3428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30/04/2021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367873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30/04/2021</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665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30/04/2021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64849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84924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77743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418048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050A4-3896-487E-985E-9CBC84096594}" type="datetimeFigureOut">
              <a:rPr lang="en-AU" smtClean="0"/>
              <a:t>30/04/2021</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388186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C050A4-3896-487E-985E-9CBC84096594}" type="datetimeFigureOut">
              <a:rPr lang="en-AU" smtClean="0"/>
              <a:t>30/04/2021</a:t>
            </a:fld>
            <a:endParaRPr lang="en-AU"/>
          </a:p>
        </p:txBody>
      </p:sp>
      <p:sp>
        <p:nvSpPr>
          <p:cNvPr id="6" name="Footer Placeholder 5"/>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66301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C050A4-3896-487E-985E-9CBC84096594}" type="datetimeFigureOut">
              <a:rPr lang="en-AU" smtClean="0"/>
              <a:t>30/04/2021</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2960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C050A4-3896-487E-985E-9CBC84096594}" type="datetimeFigureOut">
              <a:rPr lang="en-AU" smtClean="0"/>
              <a:t>30/04/2021</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62089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050A4-3896-487E-985E-9CBC84096594}" type="datetimeFigureOut">
              <a:rPr lang="en-AU" smtClean="0"/>
              <a:t>30/04/2021</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286549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30/04/2021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169179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050A4-3896-487E-985E-9CBC84096594}" type="datetimeFigureOut">
              <a:rPr lang="en-AU" smtClean="0"/>
              <a:t>30/04/2021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A090A9-46AF-492C-B950-59953D9BC2CE}" type="slidenum">
              <a:rPr lang="en-AU" smtClean="0"/>
              <a:t>‹#›</a:t>
            </a:fld>
            <a:endParaRPr lang="en-AU"/>
          </a:p>
        </p:txBody>
      </p:sp>
    </p:spTree>
    <p:extLst>
      <p:ext uri="{BB962C8B-B14F-4D97-AF65-F5344CB8AC3E}">
        <p14:creationId xmlns:p14="http://schemas.microsoft.com/office/powerpoint/2010/main" val="80244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C050A4-3896-487E-985E-9CBC84096594}" type="datetimeFigureOut">
              <a:rPr lang="en-AU" smtClean="0"/>
              <a:t>30/04/2021</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A090A9-46AF-492C-B950-59953D9BC2CE}" type="slidenum">
              <a:rPr lang="en-AU" smtClean="0"/>
              <a:t>‹#›</a:t>
            </a:fld>
            <a:endParaRPr lang="en-AU"/>
          </a:p>
        </p:txBody>
      </p:sp>
    </p:spTree>
    <p:extLst>
      <p:ext uri="{BB962C8B-B14F-4D97-AF65-F5344CB8AC3E}">
        <p14:creationId xmlns:p14="http://schemas.microsoft.com/office/powerpoint/2010/main" val="37379754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11">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64463F">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2CCDFB-CC70-426D-8EE1-30477DF4223C}"/>
              </a:ext>
            </a:extLst>
          </p:cNvPr>
          <p:cNvSpPr>
            <a:spLocks noGrp="1"/>
          </p:cNvSpPr>
          <p:nvPr>
            <p:ph type="ctrTitle"/>
          </p:nvPr>
        </p:nvSpPr>
        <p:spPr>
          <a:xfrm>
            <a:off x="540279" y="967417"/>
            <a:ext cx="3778870" cy="3943250"/>
          </a:xfrm>
        </p:spPr>
        <p:txBody>
          <a:bodyPr>
            <a:normAutofit/>
          </a:bodyPr>
          <a:lstStyle/>
          <a:p>
            <a:r>
              <a:rPr lang="en-AU" sz="4000" b="0" i="0" cap="all" dirty="0">
                <a:solidFill>
                  <a:srgbClr val="FEFFFF"/>
                </a:solidFill>
                <a:effectLst/>
                <a:latin typeface="inherit"/>
              </a:rPr>
              <a:t>IIT EXTREME METABOLISM PAPERS</a:t>
            </a:r>
            <a:br>
              <a:rPr lang="en-AU" sz="4000" b="0" i="0" cap="all" dirty="0">
                <a:solidFill>
                  <a:srgbClr val="FEFFFF"/>
                </a:solidFill>
                <a:effectLst/>
                <a:latin typeface="inherit"/>
              </a:rPr>
            </a:br>
            <a:br>
              <a:rPr lang="en-AU" sz="4000" b="1" i="0" dirty="0">
                <a:solidFill>
                  <a:srgbClr val="FEFFFF"/>
                </a:solidFill>
                <a:effectLst/>
                <a:latin typeface="Open Sans"/>
              </a:rPr>
            </a:br>
            <a:r>
              <a:rPr lang="en-AU" sz="4000" b="0" i="0" dirty="0">
                <a:solidFill>
                  <a:srgbClr val="FEFFFF"/>
                </a:solidFill>
                <a:effectLst/>
                <a:latin typeface="Open Sans"/>
              </a:rPr>
              <a:t> </a:t>
            </a:r>
            <a:endParaRPr lang="en-AU" sz="4000" dirty="0">
              <a:solidFill>
                <a:srgbClr val="FEFFFF"/>
              </a:solidFill>
            </a:endParaRPr>
          </a:p>
        </p:txBody>
      </p:sp>
      <p:sp>
        <p:nvSpPr>
          <p:cNvPr id="14"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A screenshot of a video game&#10;&#10;Description automatically generated">
            <a:extLst>
              <a:ext uri="{FF2B5EF4-FFF2-40B4-BE49-F238E27FC236}">
                <a16:creationId xmlns:a16="http://schemas.microsoft.com/office/drawing/2014/main" id="{8A544430-7708-455B-A13D-81629EBA0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205345"/>
            <a:ext cx="6742786" cy="3828710"/>
          </a:xfrm>
          <a:prstGeom prst="rect">
            <a:avLst/>
          </a:prstGeom>
        </p:spPr>
      </p:pic>
      <p:sp>
        <p:nvSpPr>
          <p:cNvPr id="6" name="Rectangle 5">
            <a:extLst>
              <a:ext uri="{FF2B5EF4-FFF2-40B4-BE49-F238E27FC236}">
                <a16:creationId xmlns:a16="http://schemas.microsoft.com/office/drawing/2014/main" id="{801F15D1-9409-427D-A156-18DFD35F9D13}"/>
              </a:ext>
            </a:extLst>
          </p:cNvPr>
          <p:cNvSpPr/>
          <p:nvPr/>
        </p:nvSpPr>
        <p:spPr>
          <a:xfrm>
            <a:off x="9795163" y="6012873"/>
            <a:ext cx="2261339" cy="7020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AU" dirty="0"/>
              <a:t>Daham aljorani</a:t>
            </a:r>
          </a:p>
          <a:p>
            <a:pPr algn="ctr"/>
            <a:r>
              <a:rPr lang="en-AU" dirty="0"/>
              <a:t>19444664</a:t>
            </a:r>
          </a:p>
        </p:txBody>
      </p:sp>
    </p:spTree>
    <p:extLst>
      <p:ext uri="{BB962C8B-B14F-4D97-AF65-F5344CB8AC3E}">
        <p14:creationId xmlns:p14="http://schemas.microsoft.com/office/powerpoint/2010/main" val="98220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E624-F26C-4DAF-842B-4C0C9550D50A}"/>
              </a:ext>
            </a:extLst>
          </p:cNvPr>
          <p:cNvSpPr>
            <a:spLocks noGrp="1"/>
          </p:cNvSpPr>
          <p:nvPr>
            <p:ph type="title"/>
          </p:nvPr>
        </p:nvSpPr>
        <p:spPr/>
        <p:txBody>
          <a:bodyPr/>
          <a:lstStyle/>
          <a:p>
            <a:r>
              <a:rPr lang="en-US" u="sng" dirty="0"/>
              <a:t>Background</a:t>
            </a:r>
            <a:endParaRPr lang="en-AU" dirty="0"/>
          </a:p>
        </p:txBody>
      </p:sp>
      <p:sp>
        <p:nvSpPr>
          <p:cNvPr id="3" name="Content Placeholder 2">
            <a:extLst>
              <a:ext uri="{FF2B5EF4-FFF2-40B4-BE49-F238E27FC236}">
                <a16:creationId xmlns:a16="http://schemas.microsoft.com/office/drawing/2014/main" id="{283746EE-96AA-41FD-A363-70C23E61F0DB}"/>
              </a:ext>
            </a:extLst>
          </p:cNvPr>
          <p:cNvSpPr>
            <a:spLocks noGrp="1"/>
          </p:cNvSpPr>
          <p:nvPr>
            <p:ph idx="1"/>
          </p:nvPr>
        </p:nvSpPr>
        <p:spPr/>
        <p:txBody>
          <a:bodyPr>
            <a:normAutofit fontScale="92500" lnSpcReduction="10000"/>
          </a:bodyPr>
          <a:lstStyle/>
          <a:p>
            <a:pPr marL="0" indent="0">
              <a:buNone/>
            </a:pPr>
            <a:r>
              <a:rPr lang="en-AU" sz="1800" b="1" i="1" u="sng" dirty="0">
                <a:solidFill>
                  <a:schemeClr val="tx1"/>
                </a:solidFill>
              </a:rPr>
              <a:t>Explain the specific relevant background necessary for the question/research</a:t>
            </a:r>
          </a:p>
          <a:p>
            <a:pPr>
              <a:buFont typeface="+mj-lt"/>
              <a:buAutoNum type="arabicPeriod"/>
            </a:pPr>
            <a:r>
              <a:rPr lang="en-US" dirty="0"/>
              <a:t>Active recovery </a:t>
            </a:r>
          </a:p>
          <a:p>
            <a:pPr>
              <a:buFont typeface="+mj-lt"/>
              <a:buAutoNum type="arabicPeriod"/>
            </a:pPr>
            <a:r>
              <a:rPr lang="en-US" dirty="0"/>
              <a:t>blood lactate</a:t>
            </a:r>
          </a:p>
          <a:p>
            <a:pPr>
              <a:buFont typeface="+mj-lt"/>
              <a:buAutoNum type="arabicPeriod"/>
            </a:pPr>
            <a:r>
              <a:rPr lang="en-US" dirty="0"/>
              <a:t> intensity</a:t>
            </a:r>
          </a:p>
          <a:p>
            <a:pPr>
              <a:buFont typeface="+mj-lt"/>
              <a:buAutoNum type="arabicPeriod"/>
            </a:pPr>
            <a:r>
              <a:rPr lang="en-US" dirty="0"/>
              <a:t>Exercise</a:t>
            </a:r>
          </a:p>
          <a:p>
            <a:pPr marL="0" indent="0">
              <a:buNone/>
            </a:pPr>
            <a:endParaRPr lang="en-AU" dirty="0"/>
          </a:p>
          <a:p>
            <a:pPr marL="0" indent="0">
              <a:buNone/>
            </a:pPr>
            <a:r>
              <a:rPr lang="en-AU" b="1" i="1" u="sng" dirty="0"/>
              <a:t>Explain why the research question or aim of the study is important. </a:t>
            </a:r>
          </a:p>
          <a:p>
            <a:r>
              <a:rPr lang="en-US" sz="1700" dirty="0"/>
              <a:t>High-intensity exercise training aids the production and accumulation of blood lactate, which is then released by good recovery. However, when it comes to removing accumulated blood lactate, there is no universally accepted intensity or mode. We looked at clearance of accumulated blood lactate during recovery after high-intensity interval runs at various exercise intensities at or below the threshold.</a:t>
            </a:r>
          </a:p>
        </p:txBody>
      </p:sp>
    </p:spTree>
    <p:extLst>
      <p:ext uri="{BB962C8B-B14F-4D97-AF65-F5344CB8AC3E}">
        <p14:creationId xmlns:p14="http://schemas.microsoft.com/office/powerpoint/2010/main" val="32700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483D-66B2-485A-84AD-C370F8DC5359}"/>
              </a:ext>
            </a:extLst>
          </p:cNvPr>
          <p:cNvSpPr>
            <a:spLocks noGrp="1"/>
          </p:cNvSpPr>
          <p:nvPr>
            <p:ph type="title"/>
          </p:nvPr>
        </p:nvSpPr>
        <p:spPr>
          <a:xfrm>
            <a:off x="1640156" y="111211"/>
            <a:ext cx="8911687" cy="1280890"/>
          </a:xfrm>
        </p:spPr>
        <p:txBody>
          <a:bodyPr/>
          <a:lstStyle/>
          <a:p>
            <a:r>
              <a:rPr lang="en-AU" dirty="0"/>
              <a:t>What is lactic acid and how is it produced </a:t>
            </a:r>
          </a:p>
        </p:txBody>
      </p:sp>
      <p:sp>
        <p:nvSpPr>
          <p:cNvPr id="3" name="Content Placeholder 2">
            <a:extLst>
              <a:ext uri="{FF2B5EF4-FFF2-40B4-BE49-F238E27FC236}">
                <a16:creationId xmlns:a16="http://schemas.microsoft.com/office/drawing/2014/main" id="{B6DC48FE-A8B6-4411-8F97-78FC32D1B8EB}"/>
              </a:ext>
            </a:extLst>
          </p:cNvPr>
          <p:cNvSpPr>
            <a:spLocks noGrp="1"/>
          </p:cNvSpPr>
          <p:nvPr>
            <p:ph sz="half" idx="1"/>
          </p:nvPr>
        </p:nvSpPr>
        <p:spPr>
          <a:xfrm>
            <a:off x="814728" y="1905000"/>
            <a:ext cx="4313864" cy="3777622"/>
          </a:xfrm>
        </p:spPr>
        <p:txBody>
          <a:bodyPr>
            <a:normAutofit fontScale="92500" lnSpcReduction="10000"/>
          </a:bodyPr>
          <a:lstStyle/>
          <a:p>
            <a:r>
              <a:rPr lang="en-US" dirty="0"/>
              <a:t>During exercise, glycogen and glucose are broken down into pyruvate, which is then converted into </a:t>
            </a:r>
            <a:r>
              <a:rPr lang="en-US" dirty="0" err="1"/>
              <a:t>atp</a:t>
            </a:r>
            <a:r>
              <a:rPr lang="en-US" dirty="0"/>
              <a:t>.</a:t>
            </a:r>
          </a:p>
          <a:p>
            <a:r>
              <a:rPr lang="en-US" dirty="0"/>
              <a:t>Pyruvate may either be reduced to lactic </a:t>
            </a:r>
            <a:r>
              <a:rPr lang="en-US" dirty="0" err="1"/>
              <a:t>aicd</a:t>
            </a:r>
            <a:r>
              <a:rPr lang="en-US" dirty="0"/>
              <a:t> or join the mitochondria for oxidation (aerobic or metabolic processes involving O2) (anaerobic metabolism).</a:t>
            </a:r>
          </a:p>
          <a:p>
            <a:r>
              <a:rPr lang="en-AU" dirty="0"/>
              <a:t>Latic acid is a weak acid and rapidly dissociate into lactate and hydrogen ions, so there's never much lactic acid in the muscle and even less in blood </a:t>
            </a:r>
          </a:p>
        </p:txBody>
      </p:sp>
      <p:sp>
        <p:nvSpPr>
          <p:cNvPr id="4" name="Content Placeholder 3">
            <a:extLst>
              <a:ext uri="{FF2B5EF4-FFF2-40B4-BE49-F238E27FC236}">
                <a16:creationId xmlns:a16="http://schemas.microsoft.com/office/drawing/2014/main" id="{23B224E8-A7F7-447A-B7AC-7966D6ACB049}"/>
              </a:ext>
            </a:extLst>
          </p:cNvPr>
          <p:cNvSpPr>
            <a:spLocks noGrp="1"/>
          </p:cNvSpPr>
          <p:nvPr>
            <p:ph sz="half" idx="2"/>
          </p:nvPr>
        </p:nvSpPr>
        <p:spPr>
          <a:xfrm>
            <a:off x="6792619" y="1596081"/>
            <a:ext cx="4995727" cy="5150708"/>
          </a:xfrm>
        </p:spPr>
        <p:txBody>
          <a:bodyPr>
            <a:normAutofit fontScale="92500" lnSpcReduction="10000"/>
          </a:bodyPr>
          <a:lstStyle/>
          <a:p>
            <a:pPr marL="0" indent="0" algn="ctr">
              <a:buNone/>
            </a:pPr>
            <a:r>
              <a:rPr lang="en-AU" dirty="0"/>
              <a:t>                   Glycogen</a:t>
            </a:r>
          </a:p>
          <a:p>
            <a:pPr marL="0" indent="0" algn="ctr">
              <a:buNone/>
            </a:pPr>
            <a:endParaRPr lang="en-AU" dirty="0"/>
          </a:p>
          <a:p>
            <a:pPr marL="0" indent="0" algn="ctr">
              <a:buNone/>
            </a:pPr>
            <a:r>
              <a:rPr lang="en-AU" dirty="0"/>
              <a:t>Glucose              Gluose-6-phosphate </a:t>
            </a:r>
          </a:p>
          <a:p>
            <a:pPr marL="0" indent="0" algn="ctr">
              <a:buNone/>
            </a:pPr>
            <a:endParaRPr lang="en-AU" dirty="0"/>
          </a:p>
          <a:p>
            <a:pPr marL="0" indent="0" algn="ctr">
              <a:buNone/>
            </a:pPr>
            <a:r>
              <a:rPr lang="en-AU" dirty="0"/>
              <a:t>Lactic acid        Fructose -6-phosphate</a:t>
            </a:r>
          </a:p>
          <a:p>
            <a:pPr marL="0" indent="0" algn="ctr">
              <a:buNone/>
            </a:pPr>
            <a:endParaRPr lang="en-AU" dirty="0"/>
          </a:p>
          <a:p>
            <a:pPr marL="0" indent="0" algn="ctr">
              <a:buNone/>
            </a:pPr>
            <a:r>
              <a:rPr lang="en-AU" dirty="0"/>
              <a:t>                    pyruvate</a:t>
            </a:r>
          </a:p>
        </p:txBody>
      </p:sp>
      <p:cxnSp>
        <p:nvCxnSpPr>
          <p:cNvPr id="6" name="Straight Arrow Connector 5">
            <a:extLst>
              <a:ext uri="{FF2B5EF4-FFF2-40B4-BE49-F238E27FC236}">
                <a16:creationId xmlns:a16="http://schemas.microsoft.com/office/drawing/2014/main" id="{8A7079F0-D5FB-4ADF-8360-96F9733BD1CD}"/>
              </a:ext>
            </a:extLst>
          </p:cNvPr>
          <p:cNvCxnSpPr/>
          <p:nvPr/>
        </p:nvCxnSpPr>
        <p:spPr>
          <a:xfrm>
            <a:off x="9806609" y="2010211"/>
            <a:ext cx="0" cy="424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3CFDF0-A956-4B9A-BAC8-F0CE020465EC}"/>
              </a:ext>
            </a:extLst>
          </p:cNvPr>
          <p:cNvCxnSpPr/>
          <p:nvPr/>
        </p:nvCxnSpPr>
        <p:spPr>
          <a:xfrm>
            <a:off x="9967247" y="2796836"/>
            <a:ext cx="0" cy="46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7F9F3D-63B4-4E02-BC60-C18A71F36A8D}"/>
              </a:ext>
            </a:extLst>
          </p:cNvPr>
          <p:cNvCxnSpPr>
            <a:cxnSpLocks/>
          </p:cNvCxnSpPr>
          <p:nvPr/>
        </p:nvCxnSpPr>
        <p:spPr>
          <a:xfrm>
            <a:off x="9967247" y="3548646"/>
            <a:ext cx="0" cy="490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1D32A7-FF22-4694-BE8B-0D6EB0312C5F}"/>
              </a:ext>
            </a:extLst>
          </p:cNvPr>
          <p:cNvCxnSpPr>
            <a:cxnSpLocks/>
          </p:cNvCxnSpPr>
          <p:nvPr/>
        </p:nvCxnSpPr>
        <p:spPr>
          <a:xfrm>
            <a:off x="8291206" y="2567699"/>
            <a:ext cx="477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B20CB2-0CEA-4A3A-A972-48167BD784AD}"/>
              </a:ext>
            </a:extLst>
          </p:cNvPr>
          <p:cNvCxnSpPr>
            <a:cxnSpLocks/>
          </p:cNvCxnSpPr>
          <p:nvPr/>
        </p:nvCxnSpPr>
        <p:spPr>
          <a:xfrm>
            <a:off x="8521148" y="3429000"/>
            <a:ext cx="3710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28D60E2-2015-4AF3-A057-607933BE177F}"/>
              </a:ext>
            </a:extLst>
          </p:cNvPr>
          <p:cNvCxnSpPr/>
          <p:nvPr/>
        </p:nvCxnSpPr>
        <p:spPr>
          <a:xfrm>
            <a:off x="9967247" y="4571999"/>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E0A1546-D3C6-4C0B-9E3F-FA1F83F86727}"/>
              </a:ext>
            </a:extLst>
          </p:cNvPr>
          <p:cNvPicPr>
            <a:picLocks noChangeAspect="1"/>
          </p:cNvPicPr>
          <p:nvPr/>
        </p:nvPicPr>
        <p:blipFill>
          <a:blip r:embed="rId2"/>
          <a:stretch>
            <a:fillRect/>
          </a:stretch>
        </p:blipFill>
        <p:spPr>
          <a:xfrm>
            <a:off x="8529745" y="5261919"/>
            <a:ext cx="2105110" cy="1431785"/>
          </a:xfrm>
          <a:prstGeom prst="rect">
            <a:avLst/>
          </a:prstGeom>
        </p:spPr>
      </p:pic>
    </p:spTree>
    <p:extLst>
      <p:ext uri="{BB962C8B-B14F-4D97-AF65-F5344CB8AC3E}">
        <p14:creationId xmlns:p14="http://schemas.microsoft.com/office/powerpoint/2010/main" val="174446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0B16-13F0-4D39-B7CA-A551AC335592}"/>
              </a:ext>
            </a:extLst>
          </p:cNvPr>
          <p:cNvSpPr>
            <a:spLocks noGrp="1"/>
          </p:cNvSpPr>
          <p:nvPr>
            <p:ph type="title"/>
          </p:nvPr>
        </p:nvSpPr>
        <p:spPr/>
        <p:txBody>
          <a:bodyPr/>
          <a:lstStyle/>
          <a:p>
            <a:r>
              <a:rPr lang="en-AU" dirty="0"/>
              <a:t>Does lactic acid or lactate affect recovery </a:t>
            </a:r>
          </a:p>
        </p:txBody>
      </p:sp>
      <p:sp>
        <p:nvSpPr>
          <p:cNvPr id="3" name="Content Placeholder 2">
            <a:extLst>
              <a:ext uri="{FF2B5EF4-FFF2-40B4-BE49-F238E27FC236}">
                <a16:creationId xmlns:a16="http://schemas.microsoft.com/office/drawing/2014/main" id="{176EA8EA-3DAB-40F7-997B-98FF8F48BD7E}"/>
              </a:ext>
            </a:extLst>
          </p:cNvPr>
          <p:cNvSpPr>
            <a:spLocks noGrp="1"/>
          </p:cNvSpPr>
          <p:nvPr>
            <p:ph idx="1"/>
          </p:nvPr>
        </p:nvSpPr>
        <p:spPr/>
        <p:txBody>
          <a:bodyPr/>
          <a:lstStyle/>
          <a:p>
            <a:r>
              <a:rPr lang="en-AU" dirty="0"/>
              <a:t>No! delayed muscle soreness is caused by </a:t>
            </a:r>
          </a:p>
          <a:p>
            <a:r>
              <a:rPr lang="en-AU" dirty="0"/>
              <a:t>Sensitised </a:t>
            </a:r>
            <a:r>
              <a:rPr lang="en-AU" dirty="0" err="1"/>
              <a:t>nocireceptors</a:t>
            </a:r>
            <a:r>
              <a:rPr lang="en-AU" dirty="0"/>
              <a:t>  </a:t>
            </a:r>
          </a:p>
          <a:p>
            <a:r>
              <a:rPr lang="en-AU" dirty="0"/>
              <a:t>Ultrastructural muscle damage </a:t>
            </a:r>
          </a:p>
          <a:p>
            <a:r>
              <a:rPr lang="en-AU" dirty="0"/>
              <a:t>Inflammation </a:t>
            </a:r>
          </a:p>
          <a:p>
            <a:r>
              <a:rPr lang="en-AU" dirty="0"/>
              <a:t>No studies have found a relationship between lactate and, muscle soreness</a:t>
            </a:r>
          </a:p>
          <a:p>
            <a:endParaRPr lang="en-AU" dirty="0"/>
          </a:p>
        </p:txBody>
      </p:sp>
      <p:pic>
        <p:nvPicPr>
          <p:cNvPr id="5" name="Picture 4" descr="Diagram&#10;&#10;Description automatically generated with low confidence">
            <a:extLst>
              <a:ext uri="{FF2B5EF4-FFF2-40B4-BE49-F238E27FC236}">
                <a16:creationId xmlns:a16="http://schemas.microsoft.com/office/drawing/2014/main" id="{4E1A8F26-6386-4EFE-8EE2-8BFBA24AB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029" y="4752109"/>
            <a:ext cx="4164381" cy="1777015"/>
          </a:xfrm>
          <a:prstGeom prst="rect">
            <a:avLst/>
          </a:prstGeom>
        </p:spPr>
      </p:pic>
    </p:spTree>
    <p:extLst>
      <p:ext uri="{BB962C8B-B14F-4D97-AF65-F5344CB8AC3E}">
        <p14:creationId xmlns:p14="http://schemas.microsoft.com/office/powerpoint/2010/main" val="268558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111A-A9C4-4578-B298-7A347392E714}"/>
              </a:ext>
            </a:extLst>
          </p:cNvPr>
          <p:cNvSpPr>
            <a:spLocks noGrp="1"/>
          </p:cNvSpPr>
          <p:nvPr>
            <p:ph type="title"/>
          </p:nvPr>
        </p:nvSpPr>
        <p:spPr>
          <a:xfrm>
            <a:off x="1663803" y="416292"/>
            <a:ext cx="4137059" cy="1280890"/>
          </a:xfrm>
        </p:spPr>
        <p:txBody>
          <a:bodyPr>
            <a:normAutofit fontScale="90000"/>
          </a:bodyPr>
          <a:lstStyle/>
          <a:p>
            <a:r>
              <a:rPr lang="en-AU" sz="3200" dirty="0"/>
              <a:t>Does lactic acid or lactate affect recovery </a:t>
            </a:r>
          </a:p>
        </p:txBody>
      </p:sp>
      <p:sp>
        <p:nvSpPr>
          <p:cNvPr id="3" name="Content Placeholder 2">
            <a:extLst>
              <a:ext uri="{FF2B5EF4-FFF2-40B4-BE49-F238E27FC236}">
                <a16:creationId xmlns:a16="http://schemas.microsoft.com/office/drawing/2014/main" id="{9FF8E924-15AE-44E2-A854-A509DF10C358}"/>
              </a:ext>
            </a:extLst>
          </p:cNvPr>
          <p:cNvSpPr>
            <a:spLocks noGrp="1"/>
          </p:cNvSpPr>
          <p:nvPr>
            <p:ph idx="1"/>
          </p:nvPr>
        </p:nvSpPr>
        <p:spPr>
          <a:xfrm>
            <a:off x="1683955" y="2133600"/>
            <a:ext cx="9413535" cy="3777622"/>
          </a:xfrm>
        </p:spPr>
        <p:txBody>
          <a:bodyPr>
            <a:normAutofit/>
          </a:bodyPr>
          <a:lstStyle/>
          <a:p>
            <a:pPr marL="0" indent="0">
              <a:buNone/>
            </a:pPr>
            <a:r>
              <a:rPr lang="en-US" sz="1400" b="1" dirty="0"/>
              <a:t>Why are your research question's results so physiologically specific? Is there any other literature that supports or contradicts your findings, and are there any gaps or flaws in the literature that addresses this research question?</a:t>
            </a:r>
          </a:p>
          <a:p>
            <a:r>
              <a:rPr lang="en-US" dirty="0"/>
              <a:t>With rising exercise speed, oxygen absorption and consumption increases linearly.</a:t>
            </a:r>
          </a:p>
          <a:p>
            <a:r>
              <a:rPr lang="en-US" dirty="0"/>
              <a:t>Lactate does not rise in a linear fashion, but rather remains constant until aerobic metabolism can no longer support the workload. The lactate threshold is reached when anaerobic metabolism kicks in, and blood lactate increases exponentially.</a:t>
            </a:r>
          </a:p>
          <a:p>
            <a:r>
              <a:rPr lang="en-AU" dirty="0"/>
              <a:t>Because lactic acid (and subsequently lactate) is produced as fatigue develops people wrongfully claim it is a cause of fatigue at high workloads </a:t>
            </a:r>
          </a:p>
          <a:p>
            <a:endParaRPr lang="en-AU" dirty="0"/>
          </a:p>
          <a:p>
            <a:pPr marL="0" indent="0">
              <a:buNone/>
            </a:pPr>
            <a:endParaRPr lang="en-AU" sz="1400" b="1" dirty="0"/>
          </a:p>
        </p:txBody>
      </p:sp>
    </p:spTree>
    <p:extLst>
      <p:ext uri="{BB962C8B-B14F-4D97-AF65-F5344CB8AC3E}">
        <p14:creationId xmlns:p14="http://schemas.microsoft.com/office/powerpoint/2010/main" val="325586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5C61-60CD-453C-A109-25605367D200}"/>
              </a:ext>
            </a:extLst>
          </p:cNvPr>
          <p:cNvSpPr>
            <a:spLocks noGrp="1"/>
          </p:cNvSpPr>
          <p:nvPr>
            <p:ph type="title"/>
          </p:nvPr>
        </p:nvSpPr>
        <p:spPr>
          <a:xfrm>
            <a:off x="1687669" y="624110"/>
            <a:ext cx="8509275" cy="1287817"/>
          </a:xfrm>
        </p:spPr>
        <p:txBody>
          <a:bodyPr>
            <a:normAutofit/>
          </a:bodyPr>
          <a:lstStyle/>
          <a:p>
            <a:r>
              <a:rPr lang="en-AU" sz="3200" dirty="0"/>
              <a:t>So does lactic acid really cause fatigue?</a:t>
            </a:r>
          </a:p>
        </p:txBody>
      </p:sp>
      <p:sp>
        <p:nvSpPr>
          <p:cNvPr id="3" name="Content Placeholder 2">
            <a:extLst>
              <a:ext uri="{FF2B5EF4-FFF2-40B4-BE49-F238E27FC236}">
                <a16:creationId xmlns:a16="http://schemas.microsoft.com/office/drawing/2014/main" id="{CAE74FE3-6347-4854-97FF-12C68262884C}"/>
              </a:ext>
            </a:extLst>
          </p:cNvPr>
          <p:cNvSpPr>
            <a:spLocks noGrp="1"/>
          </p:cNvSpPr>
          <p:nvPr>
            <p:ph idx="1"/>
          </p:nvPr>
        </p:nvSpPr>
        <p:spPr>
          <a:xfrm>
            <a:off x="1683955" y="2133600"/>
            <a:ext cx="8512989" cy="4100290"/>
          </a:xfrm>
        </p:spPr>
        <p:txBody>
          <a:bodyPr>
            <a:normAutofit/>
          </a:bodyPr>
          <a:lstStyle/>
          <a:p>
            <a:r>
              <a:rPr lang="en-US" sz="1600" dirty="0"/>
              <a:t>Lactic acid, on the other hand, does not, and lactate is an important source of energy for skeletal muscle, the heart, brain, kidneys, and liver.</a:t>
            </a:r>
          </a:p>
          <a:p>
            <a:r>
              <a:rPr lang="en-AU" sz="1600" dirty="0"/>
              <a:t>Lactate is transported from fast twitch fibre to slow twitch fibre, which can convert it back to pyruvate and oxidise it for ATP!</a:t>
            </a:r>
          </a:p>
          <a:p>
            <a:r>
              <a:rPr lang="en-US" sz="1600" dirty="0"/>
              <a:t>No way! Lactic acid, on the other hand, does not, and lactate is a valuable fuel source for skeletal muscle, the heart, the brain, the kidneys, and the liver.</a:t>
            </a:r>
          </a:p>
          <a:p>
            <a:r>
              <a:rPr lang="en-US" sz="1600" dirty="0"/>
              <a:t>Increases in phosphate (P), altered rations of high-energy phosphate, and reactive oxygen species, among other factors, are believed to be the cause of fatigue in people who work hard.</a:t>
            </a:r>
            <a:endParaRPr lang="en-AU" sz="1600" dirty="0">
              <a:solidFill>
                <a:srgbClr val="000000"/>
              </a:solidFill>
            </a:endParaRPr>
          </a:p>
        </p:txBody>
      </p:sp>
    </p:spTree>
    <p:extLst>
      <p:ext uri="{BB962C8B-B14F-4D97-AF65-F5344CB8AC3E}">
        <p14:creationId xmlns:p14="http://schemas.microsoft.com/office/powerpoint/2010/main" val="191466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2996-B28B-4D62-9A69-E0F13456F424}"/>
              </a:ext>
            </a:extLst>
          </p:cNvPr>
          <p:cNvSpPr>
            <a:spLocks noGrp="1"/>
          </p:cNvSpPr>
          <p:nvPr>
            <p:ph type="title"/>
          </p:nvPr>
        </p:nvSpPr>
        <p:spPr/>
        <p:txBody>
          <a:bodyPr/>
          <a:lstStyle/>
          <a:p>
            <a:r>
              <a:rPr lang="en-AU" dirty="0"/>
              <a:t>Then why do some athletes measure lactate threshold </a:t>
            </a:r>
          </a:p>
        </p:txBody>
      </p:sp>
      <p:sp>
        <p:nvSpPr>
          <p:cNvPr id="3" name="Content Placeholder 2">
            <a:extLst>
              <a:ext uri="{FF2B5EF4-FFF2-40B4-BE49-F238E27FC236}">
                <a16:creationId xmlns:a16="http://schemas.microsoft.com/office/drawing/2014/main" id="{84A350BA-6A66-4046-91E5-0179A0D5B166}"/>
              </a:ext>
            </a:extLst>
          </p:cNvPr>
          <p:cNvSpPr>
            <a:spLocks noGrp="1"/>
          </p:cNvSpPr>
          <p:nvPr>
            <p:ph idx="1"/>
          </p:nvPr>
        </p:nvSpPr>
        <p:spPr/>
        <p:txBody>
          <a:bodyPr/>
          <a:lstStyle/>
          <a:p>
            <a:r>
              <a:rPr lang="en-US" dirty="0"/>
              <a:t>VO2 max is a measure of an athlete's maximum capacity, while VO2 at lactate threshold, also known as pace/power at lactate threshold, is a measure of an athlete's current ability.</a:t>
            </a:r>
          </a:p>
          <a:p>
            <a:r>
              <a:rPr lang="en-AU" dirty="0"/>
              <a:t>VO2 max is minimally trainable in well trained athletes, whereas lactate threshold has been shown to undergo more measurable improvements with training </a:t>
            </a:r>
          </a:p>
          <a:p>
            <a:r>
              <a:rPr lang="en-AU" dirty="0"/>
              <a:t>This means that whilst VO@ max might not change with training, the ability to perform at a higher workload before lactate accumulation can be trained and measured </a:t>
            </a:r>
          </a:p>
          <a:p>
            <a:endParaRPr lang="en-AU" dirty="0"/>
          </a:p>
        </p:txBody>
      </p:sp>
      <p:pic>
        <p:nvPicPr>
          <p:cNvPr id="5" name="Picture 4" descr="A picture containing diagram&#10;&#10;Description automatically generated">
            <a:extLst>
              <a:ext uri="{FF2B5EF4-FFF2-40B4-BE49-F238E27FC236}">
                <a16:creationId xmlns:a16="http://schemas.microsoft.com/office/drawing/2014/main" id="{6B9AB2DE-64F1-4058-A31C-7F371975E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7036" y="2676874"/>
            <a:ext cx="5030291" cy="2445278"/>
          </a:xfrm>
          <a:prstGeom prst="rect">
            <a:avLst/>
          </a:prstGeom>
        </p:spPr>
      </p:pic>
    </p:spTree>
    <p:extLst>
      <p:ext uri="{BB962C8B-B14F-4D97-AF65-F5344CB8AC3E}">
        <p14:creationId xmlns:p14="http://schemas.microsoft.com/office/powerpoint/2010/main" val="320441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8E3C-3BC0-4177-A7F4-28B34983F48A}"/>
              </a:ext>
            </a:extLst>
          </p:cNvPr>
          <p:cNvSpPr>
            <a:spLocks noGrp="1"/>
          </p:cNvSpPr>
          <p:nvPr>
            <p:ph type="title"/>
          </p:nvPr>
        </p:nvSpPr>
        <p:spPr/>
        <p:txBody>
          <a:bodyPr/>
          <a:lstStyle/>
          <a:p>
            <a:r>
              <a:rPr lang="en-AU" dirty="0"/>
              <a:t>What lactic can do </a:t>
            </a:r>
          </a:p>
        </p:txBody>
      </p:sp>
      <p:sp>
        <p:nvSpPr>
          <p:cNvPr id="3" name="Content Placeholder 2">
            <a:extLst>
              <a:ext uri="{FF2B5EF4-FFF2-40B4-BE49-F238E27FC236}">
                <a16:creationId xmlns:a16="http://schemas.microsoft.com/office/drawing/2014/main" id="{DAF53E73-4B92-4278-B945-FFC3163DBFFE}"/>
              </a:ext>
            </a:extLst>
          </p:cNvPr>
          <p:cNvSpPr>
            <a:spLocks noGrp="1"/>
          </p:cNvSpPr>
          <p:nvPr>
            <p:ph idx="1"/>
          </p:nvPr>
        </p:nvSpPr>
        <p:spPr/>
        <p:txBody>
          <a:bodyPr/>
          <a:lstStyle/>
          <a:p>
            <a:r>
              <a:rPr lang="en-AU" dirty="0"/>
              <a:t>Neither lactic acid nor lactate are direct causes of fatigue at higher workloads </a:t>
            </a:r>
          </a:p>
          <a:p>
            <a:r>
              <a:rPr lang="en-US"/>
              <a:t>Lactate is an important source of energy in working and non-working tissue, as well as the heart, brain, liver, and kidneys.</a:t>
            </a:r>
          </a:p>
          <a:p>
            <a:r>
              <a:rPr lang="en-AU"/>
              <a:t>The </a:t>
            </a:r>
            <a:r>
              <a:rPr lang="en-AU" dirty="0"/>
              <a:t>cause of delayed onset muscle soreness (DOMS) is multifaceted, however does not include lactic acid or lactate </a:t>
            </a:r>
          </a:p>
          <a:p>
            <a:r>
              <a:rPr lang="en-AU" dirty="0"/>
              <a:t>Lactate threshold is measurable and trainable variable that can help to monitor training adaptation </a:t>
            </a:r>
          </a:p>
          <a:p>
            <a:endParaRPr lang="en-AU" dirty="0"/>
          </a:p>
        </p:txBody>
      </p:sp>
    </p:spTree>
    <p:extLst>
      <p:ext uri="{BB962C8B-B14F-4D97-AF65-F5344CB8AC3E}">
        <p14:creationId xmlns:p14="http://schemas.microsoft.com/office/powerpoint/2010/main" val="168223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BD8F-9625-4C63-AEF1-9BE25FDE5238}"/>
              </a:ext>
            </a:extLst>
          </p:cNvPr>
          <p:cNvSpPr>
            <a:spLocks noGrp="1"/>
          </p:cNvSpPr>
          <p:nvPr>
            <p:ph type="title"/>
          </p:nvPr>
        </p:nvSpPr>
        <p:spPr>
          <a:xfrm>
            <a:off x="1623107" y="388582"/>
            <a:ext cx="2699511" cy="1052290"/>
          </a:xfrm>
        </p:spPr>
        <p:txBody>
          <a:bodyPr/>
          <a:lstStyle/>
          <a:p>
            <a:r>
              <a:rPr lang="en-US" u="sng" dirty="0"/>
              <a:t>References</a:t>
            </a:r>
            <a:endParaRPr lang="en-AU" dirty="0"/>
          </a:p>
        </p:txBody>
      </p:sp>
      <p:sp>
        <p:nvSpPr>
          <p:cNvPr id="3" name="Content Placeholder 2">
            <a:extLst>
              <a:ext uri="{FF2B5EF4-FFF2-40B4-BE49-F238E27FC236}">
                <a16:creationId xmlns:a16="http://schemas.microsoft.com/office/drawing/2014/main" id="{65AC76ED-A3F0-462C-8EB8-36723D89AFEA}"/>
              </a:ext>
            </a:extLst>
          </p:cNvPr>
          <p:cNvSpPr>
            <a:spLocks noGrp="1"/>
          </p:cNvSpPr>
          <p:nvPr>
            <p:ph idx="1"/>
          </p:nvPr>
        </p:nvSpPr>
        <p:spPr>
          <a:xfrm>
            <a:off x="1371600" y="1440872"/>
            <a:ext cx="9850582" cy="5140037"/>
          </a:xfrm>
        </p:spPr>
        <p:txBody>
          <a:bodyPr>
            <a:normAutofit fontScale="77500" lnSpcReduction="20000"/>
          </a:bodyPr>
          <a:lstStyle/>
          <a:p>
            <a:pPr>
              <a:buFont typeface="+mj-lt"/>
              <a:buAutoNum type="arabicPeriod"/>
            </a:pPr>
            <a:r>
              <a:rPr lang="en-US" dirty="0"/>
              <a:t>Andrews, M. A., </a:t>
            </a:r>
            <a:r>
              <a:rPr lang="en-US" dirty="0" err="1"/>
              <a:t>Godt</a:t>
            </a:r>
            <a:r>
              <a:rPr lang="en-US" dirty="0"/>
              <a:t>, R. E., &amp; </a:t>
            </a:r>
            <a:r>
              <a:rPr lang="en-US" dirty="0" err="1"/>
              <a:t>Nosek</a:t>
            </a:r>
            <a:r>
              <a:rPr lang="en-US" dirty="0"/>
              <a:t>, T. M. (1996). Influence of physiological lactate concentrations on contractility of skinned striated muscle </a:t>
            </a:r>
            <a:r>
              <a:rPr lang="en-US" dirty="0" err="1"/>
              <a:t>fibres</a:t>
            </a:r>
            <a:r>
              <a:rPr lang="en-US" dirty="0"/>
              <a:t> of rabbit. Journal of Applied Physiology, 80, 2060–2065.</a:t>
            </a:r>
          </a:p>
          <a:p>
            <a:pPr>
              <a:buFont typeface="+mj-lt"/>
              <a:buAutoNum type="arabicPeriod"/>
            </a:pPr>
            <a:r>
              <a:rPr lang="en-US" dirty="0" err="1"/>
              <a:t>Belcastro</a:t>
            </a:r>
            <a:r>
              <a:rPr lang="en-US" dirty="0"/>
              <a:t>, A., &amp; </a:t>
            </a:r>
            <a:r>
              <a:rPr lang="en-US" dirty="0" err="1"/>
              <a:t>Bonen</a:t>
            </a:r>
            <a:r>
              <a:rPr lang="en-US" dirty="0"/>
              <a:t>, A. (1975). Lactic acid removal rates during controlled and uncontrolled recovery exercise. Journal of Applied Physiology, 39, 932–936</a:t>
            </a:r>
          </a:p>
          <a:p>
            <a:pPr>
              <a:buFont typeface="+mj-lt"/>
              <a:buAutoNum type="arabicPeriod"/>
            </a:pPr>
            <a:r>
              <a:rPr lang="en-US" dirty="0"/>
              <a:t>Lee, I. M., </a:t>
            </a:r>
            <a:r>
              <a:rPr lang="en-US" dirty="0" err="1"/>
              <a:t>Sesso</a:t>
            </a:r>
            <a:r>
              <a:rPr lang="en-US" dirty="0"/>
              <a:t>, H. D., Oguma, Y., &amp; </a:t>
            </a:r>
            <a:r>
              <a:rPr lang="en-US" dirty="0" err="1"/>
              <a:t>Paffenbarger</a:t>
            </a:r>
            <a:r>
              <a:rPr lang="en-US" dirty="0"/>
              <a:t>, R. S., Jr. (2003). Relative intensity of physical activity and risk of coronary heart disease. Circulation, 107, 1110–1116.</a:t>
            </a:r>
          </a:p>
          <a:p>
            <a:pPr>
              <a:buFont typeface="+mj-lt"/>
              <a:buAutoNum type="arabicPeriod"/>
            </a:pPr>
            <a:r>
              <a:rPr lang="en-US" dirty="0" err="1"/>
              <a:t>Moholdt</a:t>
            </a:r>
            <a:r>
              <a:rPr lang="en-US" dirty="0"/>
              <a:t>, T., </a:t>
            </a:r>
            <a:r>
              <a:rPr lang="en-US" dirty="0" err="1"/>
              <a:t>Wisloff</a:t>
            </a:r>
            <a:r>
              <a:rPr lang="en-US" dirty="0"/>
              <a:t>, U., Nilsen, T. I., &amp; </a:t>
            </a:r>
            <a:r>
              <a:rPr lang="en-US" dirty="0" err="1"/>
              <a:t>Slordahl</a:t>
            </a:r>
            <a:r>
              <a:rPr lang="en-US" dirty="0"/>
              <a:t>, S. A. (2008). Physical activity and mortality in men and women with coronary heart disease: A prospective population-based cohort study in Norway (the HUNT study). European Journal of Cardiovascular Prevention and Rehabilitation, 15, 639–645.</a:t>
            </a:r>
          </a:p>
          <a:p>
            <a:pPr>
              <a:buFont typeface="+mj-lt"/>
              <a:buAutoNum type="arabicPeriod"/>
            </a:pPr>
            <a:r>
              <a:rPr lang="en-AU" dirty="0" err="1"/>
              <a:t>Tjonna</a:t>
            </a:r>
            <a:r>
              <a:rPr lang="en-AU" dirty="0"/>
              <a:t>, A. E., Lee, S. J., </a:t>
            </a:r>
            <a:r>
              <a:rPr lang="en-AU" dirty="0" err="1"/>
              <a:t>Rognmo</a:t>
            </a:r>
            <a:r>
              <a:rPr lang="en-AU" dirty="0"/>
              <a:t>, O., Stolen, T. O., Bye, A., Haram, P. M. et al. (2008). Aerobic interval training versus continuous moderate exercise as a treatment for the </a:t>
            </a:r>
            <a:endParaRPr lang="en-US" dirty="0"/>
          </a:p>
          <a:p>
            <a:pPr>
              <a:buFont typeface="+mj-lt"/>
              <a:buAutoNum type="arabicPeriod"/>
            </a:pPr>
            <a:r>
              <a:rPr lang="en-US" dirty="0" err="1"/>
              <a:t>Westerblad</a:t>
            </a:r>
            <a:r>
              <a:rPr lang="en-US" dirty="0"/>
              <a:t>, H., &amp; Allen, D. G. (1992). Changes of intracellular pH due to repetitive stimulation of single </a:t>
            </a:r>
            <a:r>
              <a:rPr lang="en-US" dirty="0" err="1"/>
              <a:t>fibres</a:t>
            </a:r>
            <a:r>
              <a:rPr lang="en-US" dirty="0"/>
              <a:t> from mouse skeletal muscle. Journal of Physiology, 453, 413–434.</a:t>
            </a:r>
          </a:p>
          <a:p>
            <a:pPr>
              <a:buFont typeface="+mj-lt"/>
              <a:buAutoNum type="arabicPeriod"/>
            </a:pPr>
            <a:r>
              <a:rPr lang="en-AU" dirty="0"/>
              <a:t>Newell, J., Higgins, D., Madden, N., Cruickshank, J., </a:t>
            </a:r>
            <a:r>
              <a:rPr lang="en-AU" dirty="0" err="1"/>
              <a:t>Einbeck</a:t>
            </a:r>
            <a:r>
              <a:rPr lang="en-AU" dirty="0"/>
              <a:t>, J., &amp; McDonald, R. (2007). Software for calculating blood lactate endurance markers. Journal of Sports Sciences, 25, 1403–1409.</a:t>
            </a:r>
          </a:p>
          <a:p>
            <a:pPr>
              <a:buFont typeface="+mj-lt"/>
              <a:buAutoNum type="arabicPeriod"/>
            </a:pPr>
            <a:r>
              <a:rPr lang="en-US" dirty="0"/>
              <a:t>Dodd, S., Powers, S. K., </a:t>
            </a:r>
            <a:r>
              <a:rPr lang="en-US" dirty="0" err="1"/>
              <a:t>Callender</a:t>
            </a:r>
            <a:r>
              <a:rPr lang="en-US" dirty="0"/>
              <a:t>, T., &amp; Brooks, E. (1984). Blood lactate disappearance at various intensities of recovery exercise. Journal of Applied Physiology, 57, 1462–1465.</a:t>
            </a:r>
          </a:p>
          <a:p>
            <a:pPr>
              <a:buFont typeface="+mj-lt"/>
              <a:buAutoNum type="arabicPeriod"/>
            </a:pPr>
            <a:r>
              <a:rPr lang="en-US" dirty="0" err="1"/>
              <a:t>Gollnick</a:t>
            </a:r>
            <a:r>
              <a:rPr lang="en-US" dirty="0"/>
              <a:t>, P. D., </a:t>
            </a:r>
            <a:r>
              <a:rPr lang="en-US" dirty="0" err="1"/>
              <a:t>Bayly</a:t>
            </a:r>
            <a:r>
              <a:rPr lang="en-US" dirty="0"/>
              <a:t>, W. M., &amp; Hodgson, D. R. (1986). Exercise intensity, training, diet and lactate concentration in muscle and blood. Medicine and Science in Sports and Exercise, 18, 334–340</a:t>
            </a:r>
          </a:p>
          <a:p>
            <a:pPr>
              <a:buFont typeface="+mj-lt"/>
              <a:buAutoNum type="arabicPeriod"/>
            </a:pPr>
            <a:r>
              <a:rPr lang="en-AU" dirty="0"/>
              <a:t>Haram, P. M., Kemi, O. J., Lee, S. J., Bendheim, M. O., </a:t>
            </a:r>
            <a:r>
              <a:rPr lang="en-AU" dirty="0" err="1"/>
              <a:t>AlShare</a:t>
            </a:r>
            <a:r>
              <a:rPr lang="en-AU" dirty="0"/>
              <a:t>, Q. Y., </a:t>
            </a:r>
            <a:r>
              <a:rPr lang="en-AU" dirty="0" err="1"/>
              <a:t>Waldum</a:t>
            </a:r>
            <a:r>
              <a:rPr lang="en-AU" dirty="0"/>
              <a:t>, H. L. et al. (2009). Aerobic interval training vs. continuous moderate exercise in the metabolic syndrome of rats artificially selected for low aerobic capacity. Cardiovascular Research, 81, 723–732.</a:t>
            </a:r>
          </a:p>
        </p:txBody>
      </p:sp>
    </p:spTree>
    <p:extLst>
      <p:ext uri="{BB962C8B-B14F-4D97-AF65-F5344CB8AC3E}">
        <p14:creationId xmlns:p14="http://schemas.microsoft.com/office/powerpoint/2010/main" val="6805479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1792</TotalTime>
  <Words>1144</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inherit</vt:lpstr>
      <vt:lpstr>Open Sans</vt:lpstr>
      <vt:lpstr>Wingdings 3</vt:lpstr>
      <vt:lpstr>Wisp</vt:lpstr>
      <vt:lpstr>IIT EXTREME METABOLISM PAPERS   </vt:lpstr>
      <vt:lpstr>Background</vt:lpstr>
      <vt:lpstr>What is lactic acid and how is it produced </vt:lpstr>
      <vt:lpstr>Does lactic acid or lactate affect recovery </vt:lpstr>
      <vt:lpstr>Does lactic acid or lactate affect recovery </vt:lpstr>
      <vt:lpstr>So does lactic acid really cause fatigue?</vt:lpstr>
      <vt:lpstr>Then why do some athletes measure lactate threshold </vt:lpstr>
      <vt:lpstr>What lactic can do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Daham Al Jorani</dc:creator>
  <cp:lastModifiedBy>Daham Al Jorani</cp:lastModifiedBy>
  <cp:revision>20</cp:revision>
  <dcterms:created xsi:type="dcterms:W3CDTF">2021-03-31T11:47:43Z</dcterms:created>
  <dcterms:modified xsi:type="dcterms:W3CDTF">2021-04-30T19:10:56Z</dcterms:modified>
</cp:coreProperties>
</file>